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5230-C725-4B3F-A276-F315E65622C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961F-80DC-4FF3-855B-194BA0712A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7%D0%B0%D0%BF%D0%B8%D1%81_%D0%B4%D1%83%D0%B4_(%D0%94%D0%BE%D1%9A%D0%B8_%D0%A0%D0%B0%D1%87%D0%BD%D0%B8%D0%BA)" TargetMode="External"/><Relationship Id="rId3" Type="http://schemas.openxmlformats.org/officeDocument/2006/relationships/hyperlink" Target="https://sr.wikipedia.org/wiki/%D0%9F%D0%BE%D0%BC%D0%BE%D1%80%D0%B0%D0%B2%D1%81%D0%BA%D0%B8_%D1%83%D0%BF%D1%80%D0%B0%D0%B2%D0%BD%D0%B8_%D0%BE%D0%BA%D1%80%D1%83%D0%B3" TargetMode="External"/><Relationship Id="rId7" Type="http://schemas.openxmlformats.org/officeDocument/2006/relationships/hyperlink" Target="https://sr.wikipedia.org/wiki/%D0%97%D0%B0%D0%BF%D0%B8%D1%81_%D0%BB%D0%B8%D0%BF%D0%B0_(%D0%94%D0%BE%D1%9A%D0%B8_%D0%A0%D0%B0%D1%87%D0%BD%D0%B8%D0%BA)" TargetMode="External"/><Relationship Id="rId2" Type="http://schemas.openxmlformats.org/officeDocument/2006/relationships/hyperlink" Target="https://sr.wikipedia.org/wiki/%D0%93%D1%80%D0%B0%D0%B4_%D0%88%D0%B0%D0%B3%D0%BE%D0%B4%D0%B8%D0%BD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r.wikipedia.org/wiki/%D0%97%D0%B0%D0%BF%D0%B8%D1%81_%D0%9C%D0%BB%D0%B0%D0%B4%D0%B5%D0%BD%D0%BE%D0%B2%D0%B8%D1%9B%D0%B0_%D1%85%D1%80%D0%B0%D1%81%D1%82_(%D0%94%D0%BE%D1%9A%D0%B8_%D0%A0%D0%B0%D1%87%D0%BD%D0%B8%D0%BA)" TargetMode="External"/><Relationship Id="rId5" Type="http://schemas.openxmlformats.org/officeDocument/2006/relationships/hyperlink" Target="https://sr.wikipedia.org/wiki/%D0%97%D0%B0%D0%BF%D0%B8%D1%81_%D0%A0%D0%B0%D0%BD%D0%BA%D0%BE%D0%B2%D0%B8%D1%9B%D0%B0_%D0%B4%D1%83%D0%B4_(%D0%94%D0%BE%D1%9A%D0%B8_%D0%A0%D0%B0%D1%87%D0%BD%D0%B8%D0%BA)" TargetMode="External"/><Relationship Id="rId4" Type="http://schemas.openxmlformats.org/officeDocument/2006/relationships/hyperlink" Target="https://sr.wikipedia.org/wiki/%D0%9F%D0%BE%D0%BF%D0%B8%D1%81_%D1%81%D1%82%D0%B0%D0%BD%D0%BE%D0%B2%D0%BD%D0%B8%D1%88%D1%82%D0%B2%D0%B0_2011._%D1%83_%D0%A1%D1%80%D0%B1%D0%B8%D1%98%D0%B8" TargetMode="External"/><Relationship Id="rId9" Type="http://schemas.openxmlformats.org/officeDocument/2006/relationships/hyperlink" Target="https://geohack.toolforge.org/geohack.php?pagename=%D0%94%D0%BE%D1%9A%D0%B8_%D0%A0%D0%B0%D1%87%D0%BD%D0%B8%D0%BA&amp;params=44.053833_N_21.173833_E_type:c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1834" TargetMode="External"/><Relationship Id="rId3" Type="http://schemas.openxmlformats.org/officeDocument/2006/relationships/hyperlink" Target="https://sr.wikipedia.org/wiki/%D0%94%D1%80%D1%83%D0%B3%D0%B8_%D1%81%D1%80%D0%BF%D1%81%D0%BA%D0%B8_%D1%83%D1%81%D1%82%D0%B0%D0%BD%D0%B0%D0%BA" TargetMode="External"/><Relationship Id="rId7" Type="http://schemas.openxmlformats.org/officeDocument/2006/relationships/hyperlink" Target="https://sr.wikipedia.org/wiki/%D0%94%D0%BE%D1%9A%D0%B8_%D0%A0%D0%B0%D1%87%D0%BD%D0%B8%D0%BA" TargetMode="External"/><Relationship Id="rId2" Type="http://schemas.openxmlformats.org/officeDocument/2006/relationships/hyperlink" Target="https://sr.wikipedia.org/wiki/%D0%9E%D1%81%D0%BC%D0%B0%D0%BD%D1%81%D0%BA%D0%BE_%D1%86%D0%B0%D1%80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/index.php?title=%D0%9B%D0%B5%D0%B2%D0%B0%D1%87%D0%BA%D0%B0_%D0%BA%D0%BD%D0%B5%D0%B6%D0%B8%D0%BD%D0%B0&amp;action=edit&amp;redlink=1" TargetMode="External"/><Relationship Id="rId5" Type="http://schemas.openxmlformats.org/officeDocument/2006/relationships/hyperlink" Target="https://sr.wikipedia.org/wiki/%D0%88%D0%B0%D0%B3%D0%BE%D0%B4%D0%B8%D0%BD%D1%81%D0%BA%D0%B0_%D0%BD%D0%B0%D1%85%D0%B8%D1%98%D0%B0" TargetMode="External"/><Relationship Id="rId4" Type="http://schemas.openxmlformats.org/officeDocument/2006/relationships/hyperlink" Target="https://sr.wikipedia.org/wiki/%D0%9A%D0%BD%D0%B5%D0%B6%D0%B5%D0%B2%D0%B8%D0%BD%D0%B0_%D0%A1%D1%80%D0%B1%D0%B8%D1%98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F%D0%BE%D0%BF%D0%B8%D1%81_%D1%81%D1%82%D0%B0%D0%BD%D0%BE%D0%B2%D0%BD%D0%B8%D1%88%D1%82%D0%B2%D0%B0_1971._%D1%83_%D0%A1%D0%A4%D0%A0%D0%88" TargetMode="External"/><Relationship Id="rId3" Type="http://schemas.openxmlformats.org/officeDocument/2006/relationships/hyperlink" Target="https://sr.wikipedia.org/wiki/2002" TargetMode="External"/><Relationship Id="rId7" Type="http://schemas.openxmlformats.org/officeDocument/2006/relationships/hyperlink" Target="https://sr.wikipedia.org/wiki/%D0%9F%D0%BE%D0%BF%D0%B8%D1%81_%D1%81%D1%82%D0%B0%D0%BD%D0%BE%D0%B2%D0%BD%D0%B8%D1%88%D1%82%D0%B2%D0%B0_1961._%D1%83_%D0%A4%D0%9D%D0%A0%D0%88" TargetMode="External"/><Relationship Id="rId2" Type="http://schemas.openxmlformats.org/officeDocument/2006/relationships/hyperlink" Target="https://sr.wikipedia.org/wiki/%D0%A1%D1%80%D0%B1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F%D0%BE%D0%BF%D0%B8%D1%81_%D1%81%D1%82%D0%B0%D0%BD%D0%BE%D0%B2%D0%BD%D0%B8%D1%88%D1%82%D0%B2%D0%B0_1953._%D1%83_%D0%A4%D0%9D%D0%A0%D0%88" TargetMode="External"/><Relationship Id="rId11" Type="http://schemas.openxmlformats.org/officeDocument/2006/relationships/hyperlink" Target="https://sr.wikipedia.org/wiki/%D0%9F%D0%BE%D0%BF%D0%B8%D1%81_%D1%81%D1%82%D0%B0%D0%BD%D0%BE%D0%B2%D0%BD%D0%B8%D1%88%D1%82%D0%B2%D0%B0_2002._%D1%83_%D0%A1%D1%80%D0%B1%D0%B8%D1%98%D0%B8" TargetMode="External"/><Relationship Id="rId5" Type="http://schemas.openxmlformats.org/officeDocument/2006/relationships/hyperlink" Target="https://sr.wikipedia.org/wiki/%D0%9F%D0%BE%D0%BF%D0%B8%D1%81_%D1%81%D1%82%D0%B0%D0%BD%D0%BE%D0%B2%D0%BD%D0%B8%D1%88%D1%82%D0%B2%D0%B0_1948._%D1%83_%D0%A4%D0%9D%D0%A0%D0%88" TargetMode="External"/><Relationship Id="rId10" Type="http://schemas.openxmlformats.org/officeDocument/2006/relationships/hyperlink" Target="https://sr.wikipedia.org/wiki/%D0%9F%D0%BE%D0%BF%D0%B8%D1%81_%D1%81%D1%82%D0%B0%D0%BD%D0%BE%D0%B2%D0%BD%D0%B8%D1%88%D1%82%D0%B2%D0%B0_1991._%D1%83_%D0%A1%D0%A4%D0%A0%D0%88" TargetMode="External"/><Relationship Id="rId4" Type="http://schemas.openxmlformats.org/officeDocument/2006/relationships/hyperlink" Target="https://sr.wikipedia.org/wiki/%D0%94%D0%BE%D1%9A%D0%B8_%D0%A0%D0%B0%D1%87%D0%BD%D0%B8%D0%BA" TargetMode="External"/><Relationship Id="rId9" Type="http://schemas.openxmlformats.org/officeDocument/2006/relationships/hyperlink" Target="https://sr.wikipedia.org/wiki/%D0%9F%D0%BE%D0%BF%D0%B8%D1%81_%D1%81%D1%82%D0%B0%D0%BD%D0%BE%D0%B2%D0%BD%D0%B8%D1%88%D1%82%D0%B2%D0%B0_1981._%D1%83_%D0%A1%D0%A4%D0%A0%D0%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174" y="142853"/>
            <a:ext cx="4643470" cy="785817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Доњи Рачник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1071546"/>
            <a:ext cx="6400800" cy="42148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Доњи Рачник</a:t>
            </a:r>
            <a:r>
              <a:rPr lang="ru-RU" sz="2800" dirty="0">
                <a:solidFill>
                  <a:schemeClr val="tx1"/>
                </a:solidFill>
              </a:rPr>
              <a:t> је насељено место </a:t>
            </a:r>
            <a:r>
              <a:rPr lang="ru-RU" sz="2800" dirty="0">
                <a:solidFill>
                  <a:schemeClr val="tx1"/>
                </a:solidFill>
                <a:hlinkClick r:id="rId2" tooltip="Град Јагодина"/>
              </a:rPr>
              <a:t>града Јагодине</a:t>
            </a:r>
            <a:r>
              <a:rPr lang="ru-RU" sz="2800" dirty="0">
                <a:solidFill>
                  <a:schemeClr val="tx1"/>
                </a:solidFill>
              </a:rPr>
              <a:t> у </a:t>
            </a:r>
            <a:r>
              <a:rPr lang="ru-RU" sz="2800" dirty="0">
                <a:solidFill>
                  <a:schemeClr val="tx1"/>
                </a:solidFill>
                <a:hlinkClick r:id="rId3" tooltip="Поморавски управни округ"/>
              </a:rPr>
              <a:t>Поморавском округу</a:t>
            </a:r>
            <a:r>
              <a:rPr lang="ru-RU" sz="2800" dirty="0">
                <a:solidFill>
                  <a:schemeClr val="tx1"/>
                </a:solidFill>
              </a:rPr>
              <a:t>. Према попису из </a:t>
            </a:r>
            <a:r>
              <a:rPr lang="ru-RU" sz="2800" dirty="0">
                <a:solidFill>
                  <a:schemeClr val="tx1"/>
                </a:solidFill>
                <a:hlinkClick r:id="rId4" tooltip="Попис становништва 2011. у Србији"/>
              </a:rPr>
              <a:t>2011.</a:t>
            </a:r>
            <a:r>
              <a:rPr lang="ru-RU" sz="2800" dirty="0">
                <a:solidFill>
                  <a:schemeClr val="tx1"/>
                </a:solidFill>
              </a:rPr>
              <a:t> било је 548 становника.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Споменик погинулим у ратовима у центру Доњег Раника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Овде се налази </a:t>
            </a:r>
            <a:r>
              <a:rPr lang="ru-RU" sz="2800" dirty="0">
                <a:solidFill>
                  <a:schemeClr val="tx1"/>
                </a:solidFill>
                <a:hlinkClick r:id="rId5" tooltip="Запис Ранковића дуд (Доњи Рачник)"/>
              </a:rPr>
              <a:t>Запис Ранковића дуд (Доњи Рачник)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6" tooltip="Запис Младеновића храст (Доњи Рачник)"/>
              </a:rPr>
              <a:t>Запис Младеновића храст (Доњи Рачник)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7" tooltip="Запис липа (Доњи Рачник)"/>
              </a:rPr>
              <a:t>Запис липа (Доњи Рачник)</a:t>
            </a:r>
            <a:r>
              <a:rPr lang="ru-RU" sz="2800" dirty="0">
                <a:solidFill>
                  <a:schemeClr val="tx1"/>
                </a:solidFill>
              </a:rPr>
              <a:t> и </a:t>
            </a:r>
            <a:r>
              <a:rPr lang="ru-RU" sz="2800" dirty="0">
                <a:solidFill>
                  <a:schemeClr val="tx1"/>
                </a:solidFill>
                <a:hlinkClick r:id="rId8" tooltip="Запис дуд (Доњи Рачник)"/>
              </a:rPr>
              <a:t>Запис дуд (Доњи Рачник)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04" y="5286388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Доњи Рачник се налази на 202 </a:t>
            </a:r>
            <a:r>
              <a:rPr lang="sr-Latn-RS" sz="2400" dirty="0" smtClean="0"/>
              <a:t>m</a:t>
            </a:r>
            <a:r>
              <a:rPr lang="sr-Cyrl-RS" sz="2400" dirty="0" smtClean="0"/>
              <a:t> надморске висине.</a:t>
            </a:r>
          </a:p>
          <a:p>
            <a:r>
              <a:rPr lang="sr-Cyrl-RS" sz="2400" dirty="0" smtClean="0"/>
              <a:t>Налази се на кординатама </a:t>
            </a:r>
            <a:r>
              <a:rPr lang="ru-RU" sz="2400" u="sng" dirty="0" smtClean="0">
                <a:hlinkClick r:id="rId9"/>
              </a:rPr>
              <a:t>44° 03′ 14″ СГШ; 21° 10′ 26″ ИГД</a:t>
            </a:r>
            <a:r>
              <a:rPr lang="ru-RU" sz="2400" u="sng" dirty="0" smtClean="0"/>
              <a:t> 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sr-Cyrl-RS" b="1" dirty="0" smtClean="0"/>
              <a:t>Запис Ранковића дуд</a:t>
            </a:r>
            <a:endParaRPr lang="en-US" b="1" dirty="0"/>
          </a:p>
        </p:txBody>
      </p:sp>
      <p:pic>
        <p:nvPicPr>
          <p:cNvPr id="4" name="Content Placeholder 3" descr="1200px-Zapis-0262-Donji-Racnik-Dud-Djigot_20150515_5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286676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/>
          <a:lstStyle/>
          <a:p>
            <a:r>
              <a:rPr lang="sr-Cyrl-RS" b="1" dirty="0" smtClean="0"/>
              <a:t>Запис Младеновића храст</a:t>
            </a:r>
            <a:endParaRPr lang="en-US" b="1" dirty="0"/>
          </a:p>
        </p:txBody>
      </p:sp>
      <p:pic>
        <p:nvPicPr>
          <p:cNvPr id="4" name="Content Placeholder 3" descr="Zapis-1061-Potocac-Mladenovica-hrast_20160707_4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4630267" cy="3114684"/>
          </a:xfrm>
        </p:spPr>
      </p:pic>
      <p:pic>
        <p:nvPicPr>
          <p:cNvPr id="5" name="Picture 4" descr="Zapis-1061-Potocac-Mladenovica-hrast_20160707_4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500438"/>
            <a:ext cx="5000660" cy="31432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4480" y="4929198"/>
            <a:ext cx="1785950" cy="121444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214414" y="4572008"/>
            <a:ext cx="171451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sr-Cyrl-RS" b="1" dirty="0" smtClean="0"/>
              <a:t>Запис липа</a:t>
            </a:r>
            <a:endParaRPr lang="en-US" b="1" dirty="0"/>
          </a:p>
        </p:txBody>
      </p:sp>
      <p:pic>
        <p:nvPicPr>
          <p:cNvPr id="4" name="Content Placeholder 3" descr="800px-Zapis-0255-Donji-Racnik-Lipa_20150515_55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3568830" cy="5214974"/>
          </a:xfrm>
        </p:spPr>
      </p:pic>
      <p:pic>
        <p:nvPicPr>
          <p:cNvPr id="5" name="Picture 4" descr="Zapis-0255-Donji-Racnik-Lipa_20140417_0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071678"/>
            <a:ext cx="454438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r-Cyrl-RS" b="1" dirty="0" smtClean="0"/>
              <a:t>Запис дуд</a:t>
            </a:r>
            <a:endParaRPr lang="en-US" b="1" dirty="0"/>
          </a:p>
        </p:txBody>
      </p:sp>
      <p:pic>
        <p:nvPicPr>
          <p:cNvPr id="4" name="Content Placeholder 3" descr="1280px-Zapis-0254-Donji-Racnik_20150515_5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4429124" cy="2714644"/>
          </a:xfrm>
        </p:spPr>
      </p:pic>
      <p:pic>
        <p:nvPicPr>
          <p:cNvPr id="5" name="Picture 4" descr="Zapis-0254-Donji-Racnik_20140417_0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4572032" cy="2928934"/>
          </a:xfrm>
          <a:prstGeom prst="rect">
            <a:avLst/>
          </a:prstGeom>
        </p:spPr>
      </p:pic>
      <p:pic>
        <p:nvPicPr>
          <p:cNvPr id="6" name="Picture 5" descr="Zapis-0254-Donji-Racnik_20140417_0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142984"/>
            <a:ext cx="342899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sr-Cyrl-RS" sz="4800" b="1" dirty="0"/>
              <a:t>И</a:t>
            </a:r>
            <a:r>
              <a:rPr lang="sr-Cyrl-RS" sz="4800" b="1" dirty="0" smtClean="0"/>
              <a:t>СТОРИЈА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Другог српског устанка Доњи Рачник се налазио у саставу </a:t>
            </a:r>
            <a:r>
              <a:rPr lang="ru-RU" dirty="0">
                <a:hlinkClick r:id="rId2" tooltip="Османско царство"/>
              </a:rPr>
              <a:t>Османског царства</a:t>
            </a:r>
            <a:r>
              <a:rPr lang="ru-RU" dirty="0"/>
              <a:t>. Након </a:t>
            </a:r>
            <a:r>
              <a:rPr lang="ru-RU" dirty="0">
                <a:hlinkClick r:id="rId3" tooltip="Други српски устанак"/>
              </a:rPr>
              <a:t>Другог српског устанка</a:t>
            </a:r>
            <a:r>
              <a:rPr lang="ru-RU" dirty="0"/>
              <a:t> Доњи Рачник улази у састав </a:t>
            </a:r>
            <a:r>
              <a:rPr lang="ru-RU" dirty="0">
                <a:hlinkClick r:id="rId4" tooltip="Кнежевина Србија"/>
              </a:rPr>
              <a:t>Кнежевине Србије</a:t>
            </a:r>
            <a:r>
              <a:rPr lang="ru-RU" dirty="0"/>
              <a:t> и административно је припадао </a:t>
            </a:r>
            <a:r>
              <a:rPr lang="ru-RU" dirty="0">
                <a:hlinkClick r:id="rId5" tooltip="Јагодинска нахија"/>
              </a:rPr>
              <a:t>Јагодинској нахији</a:t>
            </a:r>
            <a:r>
              <a:rPr lang="ru-RU" dirty="0"/>
              <a:t> и </a:t>
            </a:r>
            <a:r>
              <a:rPr lang="ru-RU" dirty="0">
                <a:hlinkClick r:id="rId6" tooltip="Левачка кнежина (страница не постоји)"/>
              </a:rPr>
              <a:t>Левачкој кнежини</a:t>
            </a:r>
            <a:r>
              <a:rPr lang="ru-RU" baseline="30000" dirty="0">
                <a:hlinkClick r:id="rId7"/>
              </a:rPr>
              <a:t>[1]</a:t>
            </a:r>
            <a:r>
              <a:rPr lang="ru-RU" dirty="0"/>
              <a:t> све до </a:t>
            </a:r>
            <a:r>
              <a:rPr lang="ru-RU" dirty="0">
                <a:hlinkClick r:id="rId8" tooltip="1834"/>
              </a:rPr>
              <a:t>1834</a:t>
            </a:r>
            <a:r>
              <a:rPr lang="ru-RU" dirty="0"/>
              <a:t>. године када је Србија подељена на сердарства.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sr-Cyrl-RS" sz="4800" b="1" dirty="0" smtClean="0"/>
              <a:t>ДЕМОГРАФИЈА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ru-RU" sz="2000" dirty="0"/>
              <a:t>У насељу Доњи Рачник живи 527 пунолетних становника, а просечна старост становништва износи 43,3 година (43,3 код мушкараца и 43,4 код жена). У насељу има 202 домаћинства, а просечан број чланова по домаћинству је 3,21.</a:t>
            </a:r>
          </a:p>
          <a:p>
            <a:r>
              <a:rPr lang="ru-RU" sz="2000" dirty="0"/>
              <a:t>Ово насеље је великим делом насељено </a:t>
            </a:r>
            <a:r>
              <a:rPr lang="ru-RU" sz="2000" dirty="0">
                <a:hlinkClick r:id="rId2" tooltip="Срби"/>
              </a:rPr>
              <a:t>Србима</a:t>
            </a:r>
            <a:r>
              <a:rPr lang="ru-RU" sz="2000" dirty="0"/>
              <a:t> (према попису из </a:t>
            </a:r>
            <a:r>
              <a:rPr lang="ru-RU" sz="2000" dirty="0">
                <a:hlinkClick r:id="rId3" tooltip="2002"/>
              </a:rPr>
              <a:t>2002</a:t>
            </a:r>
            <a:r>
              <a:rPr lang="ru-RU" sz="2000" dirty="0"/>
              <a:t>. године), а у последња три пописа, примећен је пад у броју становника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Демографија</a:t>
            </a:r>
            <a:r>
              <a:rPr lang="ru-RU" sz="2000" baseline="30000" dirty="0" smtClean="0">
                <a:hlinkClick r:id="rId4"/>
              </a:rPr>
              <a:t>[2]</a:t>
            </a:r>
            <a:r>
              <a:rPr lang="ru-RU" sz="2000" dirty="0" smtClean="0"/>
              <a:t>ГодинаСтановника</a:t>
            </a:r>
            <a:r>
              <a:rPr lang="en-US" sz="2000" dirty="0" smtClean="0"/>
              <a:t>:</a:t>
            </a:r>
          </a:p>
          <a:p>
            <a:r>
              <a:rPr lang="ru-RU" sz="2000" b="1" dirty="0" smtClean="0">
                <a:hlinkClick r:id="rId5" tooltip="Попис становништва 1948. у ФНРЈ"/>
              </a:rPr>
              <a:t>1948.</a:t>
            </a:r>
            <a:r>
              <a:rPr lang="en-US" sz="2000" b="1" dirty="0" smtClean="0"/>
              <a:t>-</a:t>
            </a:r>
            <a:r>
              <a:rPr lang="ru-RU" sz="2000" dirty="0" smtClean="0"/>
              <a:t>1.076</a:t>
            </a:r>
            <a:endParaRPr lang="en-US" sz="2000" dirty="0" smtClean="0"/>
          </a:p>
          <a:p>
            <a:r>
              <a:rPr lang="ru-RU" sz="2000" b="1" dirty="0" smtClean="0">
                <a:hlinkClick r:id="rId6" tooltip="Попис становништва 1953. у ФНРЈ"/>
              </a:rPr>
              <a:t>1953.</a:t>
            </a:r>
            <a:r>
              <a:rPr lang="en-US" sz="2000" b="1" dirty="0" smtClean="0"/>
              <a:t>-</a:t>
            </a:r>
            <a:r>
              <a:rPr lang="ru-RU" sz="2000" dirty="0" smtClean="0"/>
              <a:t>1.083</a:t>
            </a:r>
            <a:endParaRPr lang="en-US" sz="2000" dirty="0" smtClean="0"/>
          </a:p>
          <a:p>
            <a:r>
              <a:rPr lang="ru-RU" sz="2000" b="1" dirty="0" smtClean="0">
                <a:hlinkClick r:id="rId7" tooltip="Попис становништва 1961. у ФНРЈ"/>
              </a:rPr>
              <a:t>1961.</a:t>
            </a:r>
            <a:r>
              <a:rPr lang="en-US" sz="2000" b="1" dirty="0" smtClean="0"/>
              <a:t>-</a:t>
            </a:r>
            <a:r>
              <a:rPr lang="ru-RU" sz="2000" dirty="0" smtClean="0"/>
              <a:t>1.099</a:t>
            </a:r>
            <a:endParaRPr lang="en-US" sz="2000" dirty="0" smtClean="0"/>
          </a:p>
          <a:p>
            <a:r>
              <a:rPr lang="ru-RU" sz="2000" b="1" dirty="0" smtClean="0">
                <a:hlinkClick r:id="rId8" tooltip="Попис становништва 1971. у СФРЈ"/>
              </a:rPr>
              <a:t>1971.</a:t>
            </a:r>
            <a:r>
              <a:rPr lang="en-US" sz="2000" b="1" dirty="0" smtClean="0"/>
              <a:t>-</a:t>
            </a:r>
            <a:r>
              <a:rPr lang="ru-RU" sz="2000" dirty="0" smtClean="0"/>
              <a:t>982</a:t>
            </a:r>
            <a:endParaRPr lang="en-US" sz="2000" dirty="0" smtClean="0"/>
          </a:p>
          <a:p>
            <a:r>
              <a:rPr lang="ru-RU" sz="2000" b="1" dirty="0" smtClean="0">
                <a:hlinkClick r:id="rId9" tooltip="Попис становништва 1981. у СФРЈ"/>
              </a:rPr>
              <a:t>1981.</a:t>
            </a:r>
            <a:r>
              <a:rPr lang="en-US" sz="2000" b="1" dirty="0" smtClean="0"/>
              <a:t>-</a:t>
            </a:r>
            <a:r>
              <a:rPr lang="ru-RU" sz="2000" dirty="0" smtClean="0"/>
              <a:t>900</a:t>
            </a:r>
            <a:endParaRPr lang="en-US" sz="2000" dirty="0" smtClean="0"/>
          </a:p>
          <a:p>
            <a:r>
              <a:rPr lang="ru-RU" sz="2000" b="1" dirty="0" smtClean="0">
                <a:hlinkClick r:id="rId10" tooltip="Попис становништва 1991. у СФРЈ"/>
              </a:rPr>
              <a:t>1991.</a:t>
            </a:r>
            <a:r>
              <a:rPr lang="en-US" sz="2000" b="1" dirty="0" smtClean="0"/>
              <a:t>-</a:t>
            </a:r>
            <a:r>
              <a:rPr lang="ru-RU" sz="2000" dirty="0" smtClean="0"/>
              <a:t>848</a:t>
            </a:r>
            <a:endParaRPr lang="en-US" sz="2000" dirty="0" smtClean="0"/>
          </a:p>
          <a:p>
            <a:r>
              <a:rPr lang="ru-RU" sz="2000" b="1" dirty="0" smtClean="0">
                <a:hlinkClick r:id="rId11" tooltip="Попис становништва 2002. у Србији"/>
              </a:rPr>
              <a:t>2002.</a:t>
            </a:r>
            <a:r>
              <a:rPr lang="en-US" sz="2000" b="1" dirty="0" smtClean="0"/>
              <a:t>-</a:t>
            </a:r>
            <a:r>
              <a:rPr lang="ru-RU" sz="2000" dirty="0" smtClean="0"/>
              <a:t>649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88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Доњи Рачник</vt:lpstr>
      <vt:lpstr>Запис Ранковића дуд</vt:lpstr>
      <vt:lpstr>Запис Младеновића храст</vt:lpstr>
      <vt:lpstr>Запис липа</vt:lpstr>
      <vt:lpstr>Запис дуд</vt:lpstr>
      <vt:lpstr>ИСТОРИЈА</vt:lpstr>
      <vt:lpstr>ДЕМОГРАФИЈА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7</cp:lastModifiedBy>
  <cp:revision>7</cp:revision>
  <dcterms:created xsi:type="dcterms:W3CDTF">2022-05-13T14:54:42Z</dcterms:created>
  <dcterms:modified xsi:type="dcterms:W3CDTF">2022-05-13T15:55:19Z</dcterms:modified>
</cp:coreProperties>
</file>